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01">
          <p15:clr>
            <a:srgbClr val="A4A3A4"/>
          </p15:clr>
        </p15:guide>
        <p15:guide id="2" pos="421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i485s24U1YMLGnWrTJnXWf45vH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01" orient="horz"/>
        <p:guide pos="42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customschemas.google.com/relationships/presentationmetadata" Target="meta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eb1f6f69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1eeb1f6f694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89aca78fb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189aca78fbf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eb1f6f69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1eeb1f6f694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03368c913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203368c9137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ea47fce4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1eea47fce49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ea47fce4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1eea47fce49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ea47fce4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1eea47fce49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eb1f6f69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1eeb1f6f694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eca54a4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1eeca54a4e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eca54a4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1eeca54a4ec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9a5910f5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189a5910f5a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eca54a4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1eeca54a4e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eca54a4e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1eeca54a4ec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ea47fce4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1eea47fce49_1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eca54a4ec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1eeca54a4ec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eca54a4e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1eeca54a4ec_1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eca54a4e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1eeca54a4ec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ea47fce4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1eea47fce49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9aca78fb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189aca78fbf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eca54a4ec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1eeca54a4ec_1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3368c913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203368c9137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9aca78f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g189aca78fb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3368c913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203368c9137_1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eca54a4ec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1eeca54a4ec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eca54a4ec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1eeca54a4ec_1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eca54a4ec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1eeca54a4ec_1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eb1f6f6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1eeb1f6f694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eca54a4ec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1eeca54a4ec_1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eca54a4ec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1eeca54a4ec_1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eca54a4ec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g1eeca54a4ec_1_1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3368c9137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203368c9137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eca54a4ec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1eeca54a4ec_1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45781fbf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1145781fbfa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eca54a4ec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1eeca54a4ec_1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eca54a4ec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g1eeca54a4ec_1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eca54a4ec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g1eeca54a4ec_1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3368c913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203368c9137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eca54a4ec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1eeca54a4ec_1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eca54a4ec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1eeca54a4ec_1_2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9aca78fb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189aca78fbf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eb1f6f69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1eeb1f6f694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eb1f6f69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1eeb1f6f694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a15238e2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11a15238e2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eb1f6f69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1eeb1f6f694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3368c913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203368c9137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eb1f6f69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1eeb1f6f694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gif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11" Type="http://schemas.openxmlformats.org/officeDocument/2006/relationships/image" Target="../media/image15.jpg"/><Relationship Id="rId10" Type="http://schemas.openxmlformats.org/officeDocument/2006/relationships/image" Target="../media/image13.png"/><Relationship Id="rId9" Type="http://schemas.openxmlformats.org/officeDocument/2006/relationships/image" Target="../media/image14.jp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bg>
      <p:bgPr>
        <a:gradFill>
          <a:gsLst>
            <a:gs pos="0">
              <a:srgbClr val="D8D8D8"/>
            </a:gs>
            <a:gs pos="100000">
              <a:schemeClr val="lt1"/>
            </a:gs>
          </a:gsLst>
          <a:lin ang="5400000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838200" y="1741487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838200" y="290909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5F9F"/>
              </a:buClr>
              <a:buSzPts val="1400"/>
              <a:buNone/>
              <a:defRPr i="1" sz="1400">
                <a:solidFill>
                  <a:srgbClr val="1E5F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4" name="Google Shape;14;p10"/>
          <p:cNvCxnSpPr/>
          <p:nvPr/>
        </p:nvCxnSpPr>
        <p:spPr>
          <a:xfrm>
            <a:off x="838200" y="2773362"/>
            <a:ext cx="5011057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그리기이(가) 표시된 사진&#10;&#10;자동 생성된 설명" id="15" name="Google Shape;1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5142" y="136526"/>
            <a:ext cx="957231" cy="365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표지판, 음식, 플레이트, 그리기이(가) 표시된 사진&#10;&#10;자동 생성된 설명" id="16" name="Google Shape;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6844" y="6442993"/>
            <a:ext cx="1352028" cy="373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17" name="Google Shape;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5622" y="6463095"/>
            <a:ext cx="1533814" cy="35663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"/>
          <p:cNvSpPr/>
          <p:nvPr/>
        </p:nvSpPr>
        <p:spPr>
          <a:xfrm>
            <a:off x="578427" y="1999343"/>
            <a:ext cx="102260" cy="774019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0"/>
          <p:cNvSpPr txBox="1"/>
          <p:nvPr>
            <p:ph idx="10" type="dt"/>
          </p:nvPr>
        </p:nvSpPr>
        <p:spPr>
          <a:xfrm>
            <a:off x="838200" y="59419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838200" y="22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838200" y="1341438"/>
            <a:ext cx="10515600" cy="4835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5F9F"/>
              </a:buClr>
              <a:buSzPts val="2800"/>
              <a:buChar char="•"/>
              <a:defRPr>
                <a:solidFill>
                  <a:srgbClr val="1E5F9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3" name="Google Shape;23;p12"/>
          <p:cNvCxnSpPr/>
          <p:nvPr/>
        </p:nvCxnSpPr>
        <p:spPr>
          <a:xfrm>
            <a:off x="838200" y="1122257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" name="Google Shape;24;p12"/>
          <p:cNvSpPr/>
          <p:nvPr/>
        </p:nvSpPr>
        <p:spPr>
          <a:xfrm>
            <a:off x="578427" y="348238"/>
            <a:ext cx="102260" cy="774019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그리기이(가) 표시된 사진&#10;&#10;자동 생성된 설명" id="25" name="Google Shape;2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2697" y="136526"/>
            <a:ext cx="957231" cy="365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표지판, 음식, 플레이트, 그리기이(가) 표시된 사진&#10;&#10;자동 생성된 설명" id="26" name="Google Shape;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6844" y="6442993"/>
            <a:ext cx="1352028" cy="373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27" name="Google Shape;2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5622" y="6463095"/>
            <a:ext cx="1533814" cy="35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84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title"/>
          </p:nvPr>
        </p:nvSpPr>
        <p:spPr>
          <a:xfrm>
            <a:off x="838200" y="22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" type="body"/>
          </p:nvPr>
        </p:nvSpPr>
        <p:spPr>
          <a:xfrm>
            <a:off x="838200" y="1327832"/>
            <a:ext cx="5181600" cy="484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5F9F"/>
              </a:buClr>
              <a:buSzPts val="2800"/>
              <a:buChar char="•"/>
              <a:defRPr>
                <a:solidFill>
                  <a:srgbClr val="1E5F9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2" type="body"/>
          </p:nvPr>
        </p:nvSpPr>
        <p:spPr>
          <a:xfrm>
            <a:off x="6172200" y="1327832"/>
            <a:ext cx="5181600" cy="4849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5F9F"/>
              </a:buClr>
              <a:buSzPts val="2800"/>
              <a:buChar char="•"/>
              <a:defRPr>
                <a:solidFill>
                  <a:srgbClr val="1E5F9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2" name="Google Shape;32;p11"/>
          <p:cNvCxnSpPr/>
          <p:nvPr/>
        </p:nvCxnSpPr>
        <p:spPr>
          <a:xfrm>
            <a:off x="838200" y="1122251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" name="Google Shape;33;p11"/>
          <p:cNvCxnSpPr>
            <a:stCxn id="29" idx="2"/>
          </p:cNvCxnSpPr>
          <p:nvPr/>
        </p:nvCxnSpPr>
        <p:spPr>
          <a:xfrm>
            <a:off x="6096000" y="1327832"/>
            <a:ext cx="0" cy="48492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4" name="Google Shape;34;p11"/>
          <p:cNvSpPr/>
          <p:nvPr/>
        </p:nvSpPr>
        <p:spPr>
          <a:xfrm>
            <a:off x="578427" y="348232"/>
            <a:ext cx="102260" cy="774019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그리기이(가) 표시된 사진&#10;&#10;자동 생성된 설명" id="35" name="Google Shape;3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2697" y="136526"/>
            <a:ext cx="957231" cy="365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표지판, 음식, 플레이트, 그리기이(가) 표시된 사진&#10;&#10;자동 생성된 설명" id="36" name="Google Shape;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6844" y="6442993"/>
            <a:ext cx="1352028" cy="373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37" name="Google Shape;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5622" y="6463095"/>
            <a:ext cx="1533814" cy="356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>
  <p:cSld name="제목 및 세로 텍스트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838200" y="22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5F9F"/>
              </a:buClr>
              <a:buSzPts val="2800"/>
              <a:buChar char="•"/>
              <a:defRPr>
                <a:solidFill>
                  <a:srgbClr val="1E5F9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1" name="Google Shape;41;p13"/>
          <p:cNvCxnSpPr/>
          <p:nvPr/>
        </p:nvCxnSpPr>
        <p:spPr>
          <a:xfrm>
            <a:off x="838200" y="1122254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" name="Google Shape;42;p13"/>
          <p:cNvSpPr/>
          <p:nvPr/>
        </p:nvSpPr>
        <p:spPr>
          <a:xfrm>
            <a:off x="578427" y="348235"/>
            <a:ext cx="102260" cy="774019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그리기이(가) 표시된 사진&#10;&#10;자동 생성된 설명" id="43" name="Google Shape;4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32697" y="136526"/>
            <a:ext cx="957231" cy="365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표지판, 음식, 플레이트, 그리기이(가) 표시된 사진&#10;&#10;자동 생성된 설명" id="44" name="Google Shape;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6844" y="6442993"/>
            <a:ext cx="1352028" cy="373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45" name="Google Shape;4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5622" y="6463095"/>
            <a:ext cx="1533814" cy="35663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3"/>
          <p:cNvSpPr txBox="1"/>
          <p:nvPr>
            <p:ph idx="2" type="subTitle"/>
          </p:nvPr>
        </p:nvSpPr>
        <p:spPr>
          <a:xfrm>
            <a:off x="838199" y="1327835"/>
            <a:ext cx="10515599" cy="415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5F9F"/>
              </a:buClr>
              <a:buSzPts val="1400"/>
              <a:buNone/>
              <a:defRPr i="1" sz="1400">
                <a:solidFill>
                  <a:srgbClr val="1E5F9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/>
        </p:nvSpPr>
        <p:spPr>
          <a:xfrm>
            <a:off x="2905959" y="74123"/>
            <a:ext cx="6380083" cy="738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11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393736"/>
                </a:solidFill>
                <a:latin typeface="Calibri"/>
                <a:ea typeface="Calibri"/>
                <a:cs typeface="Calibri"/>
                <a:sym typeface="Calibri"/>
              </a:rPr>
              <a:t>Collaborators</a:t>
            </a:r>
            <a:endParaRPr b="0" i="0" sz="2800" u="none" cap="none" strike="noStrike">
              <a:solidFill>
                <a:srgbClr val="24406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14"/>
          <p:cNvCxnSpPr/>
          <p:nvPr/>
        </p:nvCxnSpPr>
        <p:spPr>
          <a:xfrm>
            <a:off x="838200" y="760307"/>
            <a:ext cx="105156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0" name="Google Shape;50;p14"/>
          <p:cNvGrpSpPr/>
          <p:nvPr/>
        </p:nvGrpSpPr>
        <p:grpSpPr>
          <a:xfrm>
            <a:off x="0" y="6468937"/>
            <a:ext cx="12192000" cy="389063"/>
            <a:chOff x="0" y="6507554"/>
            <a:chExt cx="12192000" cy="389063"/>
          </a:xfrm>
        </p:grpSpPr>
        <p:sp>
          <p:nvSpPr>
            <p:cNvPr id="51" name="Google Shape;51;p14"/>
            <p:cNvSpPr/>
            <p:nvPr/>
          </p:nvSpPr>
          <p:spPr>
            <a:xfrm>
              <a:off x="0" y="6507554"/>
              <a:ext cx="12192000" cy="38906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" name="Google Shape;52;p14"/>
            <p:cNvGrpSpPr/>
            <p:nvPr/>
          </p:nvGrpSpPr>
          <p:grpSpPr>
            <a:xfrm>
              <a:off x="305515" y="6576814"/>
              <a:ext cx="11580971" cy="258422"/>
              <a:chOff x="331366" y="6576814"/>
              <a:chExt cx="11580971" cy="258422"/>
            </a:xfrm>
          </p:grpSpPr>
          <p:pic>
            <p:nvPicPr>
              <p:cNvPr id="53" name="Google Shape;53;p1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11000590" y="6580025"/>
                <a:ext cx="911747" cy="252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14"/>
              <p:cNvPicPr preferRelativeResize="0"/>
              <p:nvPr/>
            </p:nvPicPr>
            <p:blipFill rotWithShape="1">
              <a:blip r:embed="rId3">
                <a:alphaModFix/>
              </a:blip>
              <a:srcRect b="39185" l="10000" r="11800" t="32400"/>
              <a:stretch/>
            </p:blipFill>
            <p:spPr>
              <a:xfrm>
                <a:off x="331366" y="6598025"/>
                <a:ext cx="805497" cy="216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클립아트이(가) 표시된 사진&#10;&#10;자동 생성된 설명" id="55" name="Google Shape;55;p14"/>
              <p:cNvPicPr preferRelativeResize="0"/>
              <p:nvPr/>
            </p:nvPicPr>
            <p:blipFill rotWithShape="1">
              <a:blip r:embed="rId4">
                <a:alphaModFix/>
              </a:blip>
              <a:srcRect b="23640" l="3830" r="0" t="15965"/>
              <a:stretch/>
            </p:blipFill>
            <p:spPr>
              <a:xfrm>
                <a:off x="1536179" y="6598025"/>
                <a:ext cx="576216" cy="216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762676" y="6616025"/>
                <a:ext cx="829116" cy="180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14"/>
              <p:cNvPicPr preferRelativeResize="0"/>
              <p:nvPr/>
            </p:nvPicPr>
            <p:blipFill rotWithShape="1">
              <a:blip r:embed="rId6">
                <a:alphaModFix/>
              </a:blip>
              <a:srcRect b="30153" l="0" r="0" t="28418"/>
              <a:stretch/>
            </p:blipFill>
            <p:spPr>
              <a:xfrm>
                <a:off x="6563491" y="6598025"/>
                <a:ext cx="1263930" cy="216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58;p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991108" y="6598025"/>
                <a:ext cx="1173067" cy="216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1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226737" y="6598025"/>
                <a:ext cx="566284" cy="216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14"/>
              <p:cNvPicPr preferRelativeResize="0"/>
              <p:nvPr/>
            </p:nvPicPr>
            <p:blipFill rotWithShape="1">
              <a:blip r:embed="rId9">
                <a:alphaModFix/>
              </a:blip>
              <a:srcRect b="12566" l="2015" r="1872" t="8849"/>
              <a:stretch/>
            </p:blipFill>
            <p:spPr>
              <a:xfrm>
                <a:off x="9192337" y="6580025"/>
                <a:ext cx="1408940" cy="252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1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511711" y="6576814"/>
                <a:ext cx="851649" cy="2584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사람, 가장, 사진, 전면이(가) 표시된 사진&#10;&#10;자동 생성된 설명" id="62" name="Google Shape;62;p14"/>
          <p:cNvPicPr preferRelativeResize="0"/>
          <p:nvPr/>
        </p:nvPicPr>
        <p:blipFill rotWithShape="1">
          <a:blip r:embed="rId11">
            <a:alphaModFix/>
          </a:blip>
          <a:srcRect b="0" l="0" r="0" t="4662"/>
          <a:stretch/>
        </p:blipFill>
        <p:spPr>
          <a:xfrm>
            <a:off x="1952447" y="3624017"/>
            <a:ext cx="8287108" cy="2829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4"/>
          <p:cNvGrpSpPr/>
          <p:nvPr/>
        </p:nvGrpSpPr>
        <p:grpSpPr>
          <a:xfrm>
            <a:off x="1945316" y="757869"/>
            <a:ext cx="8301369" cy="2874701"/>
            <a:chOff x="368378" y="697487"/>
            <a:chExt cx="8301369" cy="2874701"/>
          </a:xfrm>
        </p:grpSpPr>
        <p:sp>
          <p:nvSpPr>
            <p:cNvPr id="64" name="Google Shape;64;p14"/>
            <p:cNvSpPr/>
            <p:nvPr/>
          </p:nvSpPr>
          <p:spPr>
            <a:xfrm>
              <a:off x="368379" y="697487"/>
              <a:ext cx="4203621" cy="849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7544A"/>
                  </a:solidFill>
                  <a:latin typeface="Calibri"/>
                  <a:ea typeface="Calibri"/>
                  <a:cs typeface="Calibri"/>
                  <a:sym typeface="Calibri"/>
                </a:rPr>
                <a:t>Radiology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Joon Beom Seo, SangMin Lee</a:t>
              </a:r>
              <a:r>
                <a:rPr b="0" baseline="3000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A,B</a:t>
              </a: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, Dong Hyun, Yang, Hyung Jin Won, Ho Sung Kim, Seung Chai Jung, Ji Eun Park, So Jung Lee, Jeong Hyun Lee, Gilsun Hong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572000" y="697487"/>
              <a:ext cx="4097747" cy="665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7544A"/>
                  </a:solidFill>
                  <a:latin typeface="Calibri"/>
                  <a:ea typeface="Calibri"/>
                  <a:cs typeface="Calibri"/>
                  <a:sym typeface="Calibri"/>
                </a:rPr>
                <a:t>Neurology</a:t>
              </a:r>
              <a:endParaRPr b="0" i="0" sz="1200" u="none" cap="none" strike="noStrike">
                <a:solidFill>
                  <a:srgbClr val="57544A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Dong-Wha Kang, Chongsik Lee, Jaehong Lee, Sangbeom Jun, Misun Kwon, Beomjun Kim, Sun Kwon, Eun-Jae Lee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68378" y="2162273"/>
              <a:ext cx="3315914" cy="480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7544A"/>
                  </a:solidFill>
                  <a:latin typeface="Calibri"/>
                  <a:ea typeface="Calibri"/>
                  <a:cs typeface="Calibri"/>
                  <a:sym typeface="Calibri"/>
                </a:rPr>
                <a:t>Cardiology</a:t>
              </a:r>
              <a:endParaRPr b="0" i="0" sz="1200" u="none" cap="none" strike="noStrike">
                <a:solidFill>
                  <a:srgbClr val="57544A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Jaekwan Song, Jongmin Song, Young-Hak Kim</a:t>
              </a:r>
              <a:endParaRPr b="0" i="0" sz="600" u="none" cap="none" strike="noStrike">
                <a:solidFill>
                  <a:srgbClr val="1E5F9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572001" y="2628256"/>
              <a:ext cx="3315914" cy="480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7544A"/>
                  </a:solidFill>
                  <a:latin typeface="Calibri"/>
                  <a:ea typeface="Calibri"/>
                  <a:cs typeface="Calibri"/>
                  <a:sym typeface="Calibri"/>
                </a:rPr>
                <a:t>Emergency Medicine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Dong-Woo Seo</a:t>
              </a:r>
              <a:endParaRPr b="0" i="0" sz="1000" u="none" cap="none" strike="noStrike">
                <a:solidFill>
                  <a:srgbClr val="1E5F9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368378" y="1522213"/>
              <a:ext cx="3315914" cy="665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7544A"/>
                  </a:solidFill>
                  <a:latin typeface="Calibri"/>
                  <a:ea typeface="Calibri"/>
                  <a:cs typeface="Calibri"/>
                  <a:sym typeface="Calibri"/>
                </a:rPr>
                <a:t>Pathology</a:t>
              </a:r>
              <a:endParaRPr b="0" i="0" sz="1200" u="none" cap="none" strike="noStrike">
                <a:solidFill>
                  <a:srgbClr val="57544A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Hyunjeong Go, Gyuheon Choi, Gyungyub Gong, Dong Eun Song</a:t>
              </a:r>
              <a:r>
                <a:rPr b="0" i="0" lang="en-US" sz="9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700" u="none" cap="none" strike="noStrike">
                <a:solidFill>
                  <a:srgbClr val="1E5F9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572001" y="1525743"/>
              <a:ext cx="3315914" cy="665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7544A"/>
                  </a:solidFill>
                  <a:latin typeface="Calibri"/>
                  <a:ea typeface="Calibri"/>
                  <a:cs typeface="Calibri"/>
                  <a:sym typeface="Calibri"/>
                </a:rPr>
                <a:t>Surgery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Beom Seok Ko, JongHun Jeong, Songchuk Kim, Tae-Yon Sung</a:t>
              </a:r>
              <a:r>
                <a:rPr b="0" i="0" lang="en-US" sz="9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800" u="none" cap="none" strike="noStrike">
                <a:solidFill>
                  <a:srgbClr val="1E5F9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572001" y="2169333"/>
              <a:ext cx="3315914" cy="480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7544A"/>
                  </a:solidFill>
                  <a:latin typeface="Calibri"/>
                  <a:ea typeface="Calibri"/>
                  <a:cs typeface="Calibri"/>
                  <a:sym typeface="Calibri"/>
                </a:rPr>
                <a:t>Gastroenterology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Jeongsik Byeon, Kang Mo Kim, Do-hoon Kim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68378" y="2617667"/>
              <a:ext cx="3315914" cy="480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7544A"/>
                  </a:solidFill>
                  <a:latin typeface="Calibri"/>
                  <a:ea typeface="Calibri"/>
                  <a:cs typeface="Calibri"/>
                  <a:sym typeface="Calibri"/>
                </a:rPr>
                <a:t>Anesthesiology</a:t>
              </a:r>
              <a:endParaRPr b="0" i="0" sz="1200" u="none" cap="none" strike="noStrike">
                <a:solidFill>
                  <a:srgbClr val="57544A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Sung-Hoon Kim, Eun Ho Lee</a:t>
              </a:r>
              <a:r>
                <a:rPr b="0" i="0" lang="en-US" sz="9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800" u="none" cap="none" strike="noStrike">
                <a:solidFill>
                  <a:srgbClr val="1E5F9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368378" y="3091800"/>
              <a:ext cx="3315914" cy="480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Pulmonology and Critical Care Medicine</a:t>
              </a:r>
              <a:endParaRPr b="1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27383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E5F9F"/>
                  </a:solidFill>
                  <a:latin typeface="Calibri"/>
                  <a:ea typeface="Calibri"/>
                  <a:cs typeface="Calibri"/>
                  <a:sym typeface="Calibri"/>
                </a:rPr>
                <a:t>Yoen-mok Oh, Sei Won Lee, Jin-won Huh</a:t>
              </a:r>
              <a:endParaRPr b="0" i="0" sz="1000" u="none" cap="none" strike="noStrike">
                <a:solidFill>
                  <a:srgbClr val="1E5F9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>
            <p:ph type="ctrTitle"/>
          </p:nvPr>
        </p:nvSpPr>
        <p:spPr>
          <a:xfrm>
            <a:off x="838200" y="832750"/>
            <a:ext cx="103386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3700"/>
              <a:t>Multi modal Understanding and Generation for Medical Images and Text via Vision-Language Pre-Training</a:t>
            </a:r>
            <a:endParaRPr sz="3700"/>
          </a:p>
        </p:txBody>
      </p:sp>
      <p:sp>
        <p:nvSpPr>
          <p:cNvPr id="78" name="Google Shape;78;p1"/>
          <p:cNvSpPr txBox="1"/>
          <p:nvPr>
            <p:ph idx="1" type="subTitle"/>
          </p:nvPr>
        </p:nvSpPr>
        <p:spPr>
          <a:xfrm>
            <a:off x="838200" y="2909094"/>
            <a:ext cx="9144000" cy="2234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5F9F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Jong Hak Moon∗, Hyung yung Lee∗,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5F9F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Woncheol Shin,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5F9F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Young-Hak Kim, and Edward Choi</a:t>
            </a:r>
            <a:endParaRPr sz="1600"/>
          </a:p>
        </p:txBody>
      </p:sp>
      <p:sp>
        <p:nvSpPr>
          <p:cNvPr id="79" name="Google Shape;79;p1"/>
          <p:cNvSpPr txBox="1"/>
          <p:nvPr/>
        </p:nvSpPr>
        <p:spPr>
          <a:xfrm>
            <a:off x="3069775" y="4106625"/>
            <a:ext cx="489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발표자 : 임지섭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eb1f6f694_0_119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34" name="Google Shape;134;g1eeb1f6f694_0_119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C. VL Multimodal Researches in the General Domain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3.	Downstream tasks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VLU 및 VLG 작업은 비전과 언어를 결합하는 더 복잡한 작업을 해결하기 위한 VL 사전 훈련 모델의 일반적인 다운스트림 작업이다. 이와 관련하여, 많은 이전 연구는 VLU 작업을 수행하기 위해 BERT 기반 v</a:t>
            </a:r>
            <a:r>
              <a:rPr lang="en-US" sz="1400">
                <a:solidFill>
                  <a:schemeClr val="dk1"/>
                </a:solidFill>
              </a:rPr>
              <a:t>ision-language  joint  encoder </a:t>
            </a:r>
            <a:r>
              <a:rPr lang="en-US" sz="1400">
                <a:solidFill>
                  <a:schemeClr val="dk1"/>
                </a:solidFill>
              </a:rPr>
              <a:t>를 사용한다.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반면, VLG 작업에는 텍스트를 생성하는 디코더가 필요하다. Unified VLP는 사전 훈련 동안</a:t>
            </a:r>
            <a:r>
              <a:rPr lang="en-US" sz="1400">
                <a:solidFill>
                  <a:schemeClr val="dk1"/>
                </a:solidFill>
              </a:rPr>
              <a:t> bidirectional 과</a:t>
            </a:r>
            <a:r>
              <a:rPr lang="en-US" sz="1400">
                <a:solidFill>
                  <a:schemeClr val="dk1"/>
                </a:solidFill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 sequence to sequence mask</a:t>
            </a:r>
            <a:r>
              <a:rPr lang="en-US" sz="1400">
                <a:solidFill>
                  <a:schemeClr val="dk1"/>
                </a:solidFill>
              </a:rPr>
              <a:t>에 고정된 비율로 마스크 유형을 반복적으로 교대하여 단일 BERT 기반 아키텍처로 이러한 두 가지 작업(VLU 및 VLG)을 수행한다.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이 통합 사전 훈련 접근법에서 영감을 받아, 우리는 다양한 유형의 마스크와 다양한 VLU 및 VLG 다운스트림 작업에 미치는 영향을 탐구한다</a:t>
            </a:r>
            <a:endParaRPr sz="140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5F9F"/>
              </a:buClr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9aca78fbf_0_46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140" name="Google Shape;140;g189aca78fbf_0_46"/>
          <p:cNvSpPr txBox="1"/>
          <p:nvPr>
            <p:ph idx="1" type="body"/>
          </p:nvPr>
        </p:nvSpPr>
        <p:spPr>
          <a:xfrm>
            <a:off x="838200" y="1341450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Dataset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우리는 공개적으로 사용 가능한 MIMIC-CXR 및 Open-I 데이터 세트를 사용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MIMIC-CXR 에는 377,110개의 흉부 X선 영상과 해당하는 판독문이,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Open-I 데이터 세트에는 3,851개의 판독문과 7,466개의 흉부 X선 이미지가 포함되어 있다.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데이터 세트에는 정면 및 측면 보기 영상이 포함되어 있으므로 영상과 리포트 쌍 간의 불일치 소견을 방지하기 위해 보기 위치를 구별해야 합니다.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따라서 ICU(Intensive Care Units: 중환자실) 설정에서 전후방(AP) 정면 보기의 우세(예: 하나 이상의 AP 보기 이미지를 포함하는 모든 연구의 38.89%)를 고려하여 MIMICXR(train: 89,395, valid: 759, test: 1,531)과의 공식 분할에 따라 고유한 91,685개의 AP 이미지 및 관련 판독문 쌍에 대한 모든 실험을 수행한다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공식 Open-I 데이터 세트의 3,547개 이미지, 판독문 쌍을 사용하여 모델의 일반화 능력을 테스트한다.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eb1f6f694_0_133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146" name="Google Shape;146;g1eeb1f6f694_0_133"/>
          <p:cNvSpPr txBox="1"/>
          <p:nvPr>
            <p:ph idx="1" type="body"/>
          </p:nvPr>
        </p:nvSpPr>
        <p:spPr>
          <a:xfrm>
            <a:off x="838200" y="1341450"/>
            <a:ext cx="49494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Dataset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먼저 X선 이미지의 경우 원본 이미지의 주변 공간을 잘라내고 모든 이미지의 크기를 512 x 512로 조정하여 가로 세로 비율을 유지한 다음 판독문의 경우 X선 영상과 관련된 자세한 정보를 포함할 수 있는 더 긴 설명(소견 또는 인상 섹션)을 선택한다.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7" name="Google Shape;147;g1eeb1f6f694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525" y="1129575"/>
            <a:ext cx="5010450" cy="567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3368c9137_1_37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153" name="Google Shape;153;g203368c9137_1_37"/>
          <p:cNvSpPr txBox="1"/>
          <p:nvPr>
            <p:ph idx="1" type="body"/>
          </p:nvPr>
        </p:nvSpPr>
        <p:spPr>
          <a:xfrm>
            <a:off x="838200" y="1341450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VL Pre-training Model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54" name="Google Shape;154;g203368c9137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76" y="1662275"/>
            <a:ext cx="8376250" cy="451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ea47fce49_1_42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160" name="Google Shape;160;g1eea47fce49_1_42"/>
          <p:cNvSpPr txBox="1"/>
          <p:nvPr>
            <p:ph idx="1" type="body"/>
          </p:nvPr>
        </p:nvSpPr>
        <p:spPr>
          <a:xfrm>
            <a:off x="838200" y="1341450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VL Pre-training Model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1) Visual Feature Embedding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의료 이미지에서 visual features을 CNN의 마지막 컨볼루션 레이어에서 얻은 다음 flatten 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X선 이미지에 동일한 추가 정보로 visual input의 position information을 인코딩한다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V = visual features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I = location feature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K = visual features의 수(height × width)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c = hidden dimension size(채널 크기)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최종 시각적 특징 임베딩 다음과 같이 계산된다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sV는 language 임베딩과 차별화하기 위해 모든  visual features이 공유하는 semantic 임베딩 벡터.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사전 훈련 동안, visual input의 semantic 지식 학습을 강화하고 overfitting을 방지하기 위해 random sample한다.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k = 샘플링된 visual features의 수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K =  모든 visual features의 수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Segment Embedding : 단어가 첫번째 문장에 속하는지 두번째 문장에 속하는지 알려준다.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61" name="Google Shape;161;g1eea47fce49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100" y="2509450"/>
            <a:ext cx="4159000" cy="8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eea47fce49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100" y="3570975"/>
            <a:ext cx="4159000" cy="3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ea47fce49_1_48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168" name="Google Shape;168;g1eea47fce49_1_48"/>
          <p:cNvSpPr txBox="1"/>
          <p:nvPr>
            <p:ph idx="1" type="body"/>
          </p:nvPr>
        </p:nvSpPr>
        <p:spPr>
          <a:xfrm>
            <a:off x="838200" y="1341450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VL Pre-training Model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2) Language Feature Embedding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language  feature임베딩의 경우 BERT로 인코딩.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주어진 판독문 w는 WordPiece tokenizer를 사용하여 먼저 N개의 토큰 시퀀스(즉, 하위 단어) {w1, ..., wN}로 분할된다.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그 다음 토큰은 lookup table 을 통해 vector representation인 w = {w1, w2, ., wN}, wi∈R^d 로 변환됩니다.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여기서 d는 임베딩 차원 크기.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position embedding은 p = {p1, p2, ., pN}, pi∈Rd로 나타낸다.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w = {w1, w2, ., wN}, wi∈R^d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p = {p1, p2, ., pN}, pi∈R^d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(vision task의 식 1,2 와 같다)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최종 language  feature 임베딩 은 다음과 같이 얻는다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sL는 visual 임베딩과 차별화하기 위해 모든  language features이 공유하는 semantic 임베딩 벡터.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Segment Embedding : 단어가 첫번째 문장에 속하는지 두번째 문장에 속하는지 알려준다.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69" name="Google Shape;169;g1eea47fce49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275" y="3916375"/>
            <a:ext cx="3642150" cy="4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ea47fce49_1_54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175" name="Google Shape;175;g1eea47fce49_1_54"/>
          <p:cNvSpPr txBox="1"/>
          <p:nvPr>
            <p:ph idx="1" type="body"/>
          </p:nvPr>
        </p:nvSpPr>
        <p:spPr>
          <a:xfrm>
            <a:off x="838200" y="1341450"/>
            <a:ext cx="44619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VL Pre-training Model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3) Joint Embedding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v∈Rd 와 w∈Rd를 얻은 후 연결하여 joint 임베딩에 대한 입력 시퀀스를 구성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특수 토큰 CLS와 SEP를 사용하여, 우리는 공동 임베딩 블록에 대한 입력을 H˜∈R^d×S로 정의.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CLS, SEP_V, SEP_L은 특수 토큰을 임베딩하여 얻는다.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공동 임베딩 블록에 의해 생성된 상황별 임베딩은 H¯로 표시된다.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 = N(워드) + K(비전) + 3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Special Classification token(CLS)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Special Separator token(SEP)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Segment Embedding : 단어가 첫번째 문장에 속하는지 두번째 문장에 속하는지 알려준다.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76" name="Google Shape;176;g1eea47fce49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000" y="2595581"/>
            <a:ext cx="5484675" cy="16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eea47fce49_1_54"/>
          <p:cNvSpPr/>
          <p:nvPr/>
        </p:nvSpPr>
        <p:spPr>
          <a:xfrm>
            <a:off x="6684975" y="3002550"/>
            <a:ext cx="417600" cy="29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g1eea47fce49_1_54"/>
          <p:cNvCxnSpPr/>
          <p:nvPr/>
        </p:nvCxnSpPr>
        <p:spPr>
          <a:xfrm>
            <a:off x="1340275" y="14012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g1eea47fce49_1_54"/>
          <p:cNvSpPr/>
          <p:nvPr/>
        </p:nvSpPr>
        <p:spPr>
          <a:xfrm>
            <a:off x="8630200" y="3002550"/>
            <a:ext cx="417600" cy="29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eea47fce49_1_54"/>
          <p:cNvSpPr/>
          <p:nvPr/>
        </p:nvSpPr>
        <p:spPr>
          <a:xfrm>
            <a:off x="10758175" y="3002550"/>
            <a:ext cx="417600" cy="29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eb1f6f694_0_200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186" name="Google Shape;186;g1eeb1f6f694_0_200"/>
          <p:cNvSpPr txBox="1"/>
          <p:nvPr>
            <p:ph idx="1" type="body"/>
          </p:nvPr>
        </p:nvSpPr>
        <p:spPr>
          <a:xfrm>
            <a:off x="838200" y="1341450"/>
            <a:ext cx="44619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VL Pre-training Model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3) Joint Embedding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v∈Rd 와 w∈Rd를 얻은 후 연결하여 joint 임베딩에 대한 입력 시퀀스를 구성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특수 토큰 CLS와 SEP를 사용하여, 우리는 공동 임베딩 블록에 대한 입력을 H˜∈R^d×S로 정의.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CLS, SEP_V, SEP_L은 특수 토큰을 임베딩하여 얻는다.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공동 임베딩 블록에 의해 생성된 상황별 임베딩은 H¯로 표시된다.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S = N(워드) + K(비전) + 3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Special Classification token(CLS)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Special Separator token(SEP)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Segment Embedding : 단어가 첫번째 문장에 속하는지 두번째 문장에 속하는지 알려준다.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87" name="Google Shape;187;g1eeb1f6f694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670" y="1853175"/>
            <a:ext cx="6182357" cy="381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1eeb1f6f694_0_200"/>
          <p:cNvSpPr/>
          <p:nvPr/>
        </p:nvSpPr>
        <p:spPr>
          <a:xfrm>
            <a:off x="5675425" y="3429000"/>
            <a:ext cx="417600" cy="29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eeb1f6f694_0_200"/>
          <p:cNvSpPr/>
          <p:nvPr/>
        </p:nvSpPr>
        <p:spPr>
          <a:xfrm>
            <a:off x="5675425" y="2230588"/>
            <a:ext cx="417600" cy="29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eeb1f6f694_0_200"/>
          <p:cNvSpPr/>
          <p:nvPr/>
        </p:nvSpPr>
        <p:spPr>
          <a:xfrm>
            <a:off x="8016750" y="3429000"/>
            <a:ext cx="417600" cy="29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eeb1f6f694_0_200"/>
          <p:cNvSpPr/>
          <p:nvPr/>
        </p:nvSpPr>
        <p:spPr>
          <a:xfrm>
            <a:off x="10936200" y="3428975"/>
            <a:ext cx="417600" cy="29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eeb1f6f694_0_200"/>
          <p:cNvSpPr/>
          <p:nvPr/>
        </p:nvSpPr>
        <p:spPr>
          <a:xfrm>
            <a:off x="8016750" y="2230588"/>
            <a:ext cx="417600" cy="29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eeb1f6f694_0_200"/>
          <p:cNvSpPr/>
          <p:nvPr/>
        </p:nvSpPr>
        <p:spPr>
          <a:xfrm>
            <a:off x="10936200" y="2230575"/>
            <a:ext cx="417600" cy="29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eca54a4ec_0_7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199" name="Google Shape;199;g1eeca54a4ec_0_7"/>
          <p:cNvSpPr txBox="1"/>
          <p:nvPr>
            <p:ph idx="1" type="body"/>
          </p:nvPr>
        </p:nvSpPr>
        <p:spPr>
          <a:xfrm>
            <a:off x="838200" y="1341450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VL Pre-training Model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4) Pre-training Objectives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Image Report Matching (IRM) 작업은 주어진 이미지와 판독문(v, w) 쌍이 일치하는지 여부를 예측하도록 모델을 훈련한다.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훈련 동안, 데이터 세트에서 일치하는 이미지-판독문 쌍과 일치하지 않는 쌍을 1:1 비율로 무작위로 샘플링한다.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일치하는 쌍을 선택하는 것은 간단하지만 (X-ray영상에 해당 판독문이 함께 제공) 일치하지 않는 쌍은 “No findings.”, “Nothing noticeable.” 등 있기 때문에 샘플링이 어렵기 때문에</a:t>
            </a:r>
            <a:r>
              <a:rPr lang="en-US" sz="1400">
                <a:solidFill>
                  <a:schemeClr val="dk1"/>
                </a:solidFill>
              </a:rPr>
              <a:t> </a:t>
            </a:r>
            <a:r>
              <a:rPr b="1" lang="en-US" sz="1400">
                <a:solidFill>
                  <a:schemeClr val="dk1"/>
                </a:solidFill>
              </a:rPr>
              <a:t>일치하지 않는 이미지 판독문 쌍에 대해 샘플링할 때 진단 레이블을 사용</a:t>
            </a:r>
            <a:r>
              <a:rPr lang="en-US" sz="1400">
                <a:solidFill>
                  <a:schemeClr val="dk1"/>
                </a:solidFill>
              </a:rPr>
              <a:t>한</a:t>
            </a:r>
            <a:r>
              <a:rPr lang="en-US" sz="1400">
                <a:solidFill>
                  <a:schemeClr val="dk1"/>
                </a:solidFill>
              </a:rPr>
              <a:t>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IRM 작업에서, 불일치 판독문은 일치 판독문과 다른 </a:t>
            </a:r>
            <a:r>
              <a:rPr lang="en-US" sz="1400">
                <a:solidFill>
                  <a:schemeClr val="dk1"/>
                </a:solidFill>
              </a:rPr>
              <a:t>positive 진단 </a:t>
            </a:r>
            <a:r>
              <a:rPr lang="en-US" sz="1400">
                <a:solidFill>
                  <a:schemeClr val="dk1"/>
                </a:solidFill>
              </a:rPr>
              <a:t>레이블을 추출한 판독문으로 정의된다.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joint contextualized embedding</a:t>
            </a:r>
            <a:r>
              <a:rPr lang="en-US" sz="1400">
                <a:solidFill>
                  <a:schemeClr val="dk1"/>
                </a:solidFill>
              </a:rPr>
              <a:t> CLS는 입력 이미지와 판독문이 일치하는 쌍인지 여부를 분류하는 데 사용된다.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다음과 같은 손실 함수를 사용한다,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(v, w) = 일치하는 이미지 판독문 쌍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(</a:t>
            </a:r>
            <a:r>
              <a:rPr lang="en-US" sz="1400">
                <a:solidFill>
                  <a:schemeClr val="dk1"/>
                </a:solidFill>
              </a:rPr>
              <a:t>v, w’) =</a:t>
            </a:r>
            <a:r>
              <a:rPr lang="en-US" sz="1400">
                <a:solidFill>
                  <a:schemeClr val="dk1"/>
                </a:solidFill>
              </a:rPr>
              <a:t> 일치하지 않는 쌍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y = 레이블(일치하는 경우 1, 일치하지 않는 경우 0</a:t>
            </a:r>
            <a:r>
              <a:rPr lang="en-US" sz="1400">
                <a:solidFill>
                  <a:schemeClr val="dk1"/>
                </a:solidFill>
              </a:rPr>
              <a:t>)</a:t>
            </a:r>
            <a:r>
              <a:rPr lang="en-US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E(v,w)~D는 훈련 세트 D에 대한 평균이고, Pθ(v,w)는 (v, w)가 쌍을 이루는 확률을 나타낸다.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0" name="Google Shape;200;g1eeca54a4ec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950" y="4129325"/>
            <a:ext cx="3967000" cy="8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eca54a4ec_0_20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206" name="Google Shape;206;g1eeca54a4ec_0_20"/>
          <p:cNvSpPr txBox="1"/>
          <p:nvPr>
            <p:ph idx="1" type="body"/>
          </p:nvPr>
        </p:nvSpPr>
        <p:spPr>
          <a:xfrm>
            <a:off x="838200" y="1327975"/>
            <a:ext cx="51135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Self-Attention Mask Schemes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	a) Bidirectional attention mask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Bidirectional attention mask  (a)는 visual language modality간의 unconstrained context learning(제약 없는 문맥 학습) 을 위해 모든 입력이 자유롭게 상호 작용할 수 있도록 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d) Sequence-to-Sequence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 S2S(Sequence-to-Sequence) causal attention mask (d)는  restricted context learning(제한된 문맥 학습)을 허용한다. language features는 이전 단어에만  attention 할 수 있고  visual features은 미래의 정보 유출을 방지하기 위해 어떤 language features에도 attention 할 수 없다.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a + d) Bi &amp; S2S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Bi &amp; S2S는 pre-train 중에 Bi와 S2S 마스크를 번갈아 사용(모든 미니 배치에서 75% 확률로 S2S를 사용하고 25% 확률로 Bi를 사용)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VLU와 VLG 다운스트림 작업을 모두 수행한다.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7" name="Google Shape;207;g1eeca54a4e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100" y="1549974"/>
            <a:ext cx="4778701" cy="4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9a5910f5a_0_176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Abstract</a:t>
            </a:r>
            <a:endParaRPr/>
          </a:p>
        </p:txBody>
      </p:sp>
      <p:sp>
        <p:nvSpPr>
          <p:cNvPr id="85" name="Google Shape;85;g189a5910f5a_0_176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최근 많은 연구가 Multi modal 사전 훈련 목표로 BERT 아키텍처를 확장하여 image  captioning 및  visual  question  answering과 같은 다양한 vision-language multi-modal task에서 인상적인 성능을 보여주었다.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우리는 radiology이미지 와 판독문을 사용해 medical  domain에서  multi-modal  representation  learning task 들을 탐구한다.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우리는 Vision Language Understanding task들(진단 분류, 의료 이미지 보고서 검색, 시각적 질문 답변)과 Vision Language Generation task들(판독문 생성) 모두에 대한 일반화 성능을 극대화하기 위해 새로운 multi-modal attention masking 체계와 결합된 BERT 기반 아키텍처를 채택하는 Medical Vision Language Learner(MedViLL)를 제안한다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세 개의 radiographic image-report datasets(MIMIC-CXR, Open-I, VQA-RAD)를 사용하여 네 개의 downstream 작업에 대해 제안된 모델을 통계적이고 엄격하게 평가함으로써 작업별 아키텍처를 포함한 다양한 기준선에 대해 MedViLL의 우수한 다운스트림 작업 성능을 경험적으로 입증한다.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eca54a4ec_0_27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213" name="Google Shape;213;g1eeca54a4ec_0_27"/>
          <p:cNvSpPr txBox="1"/>
          <p:nvPr>
            <p:ph idx="1" type="body"/>
          </p:nvPr>
        </p:nvSpPr>
        <p:spPr>
          <a:xfrm>
            <a:off x="838200" y="1327975"/>
            <a:ext cx="51135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Self-Attention Mask Schemes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	a) Bidirectional attention mask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Bidirectional attention mask  (a)는 visual language modality간의 unconstrained context learning(제약 없는 문맥 학습) 을 위해 모든 입력이 자유롭게 상호 작용할 수 있도록 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d</a:t>
            </a:r>
            <a:r>
              <a:rPr lang="en-US" sz="1400">
                <a:solidFill>
                  <a:schemeClr val="dk1"/>
                </a:solidFill>
              </a:rPr>
              <a:t>) Sequence-to-Sequence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S2S(Sequence-to-Sequence) causal attention mask (d)는  restricted context learning(제한된 문맥 학습)을 허용한다. language features는 이전 단어에만  attention 할 수 있고  visual features은 미래의 정보 유출을 방지하기 위해 어떤 language features에도 attention 할 수 없다.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a + d) Bi &amp; S2S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Bi &amp; S2S는 pre-train 중에 Bi와 S2S 마스크를 번갈아 사용(모든 미니 배치에서 75% 확률로 S2S를 사용하고 25% 확률로 Bi를 사용)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VLU와 VLG 다운스트림 작업을 모두 수행한다.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14" name="Google Shape;214;g1eeca54a4ec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725" y="2463413"/>
            <a:ext cx="5473251" cy="19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eca54a4ec_1_5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220" name="Google Shape;220;g1eeca54a4ec_1_5"/>
          <p:cNvSpPr txBox="1"/>
          <p:nvPr>
            <p:ph idx="1" type="body"/>
          </p:nvPr>
        </p:nvSpPr>
        <p:spPr>
          <a:xfrm>
            <a:off x="838200" y="1327975"/>
            <a:ext cx="51135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Self-Attention Mask Schemes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b) Bidirectional Auto Regressive(BAR)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Bi와 S2S 사이의 격차를 좁히고 두 가지 이점을 모두 활용하기 위해 </a:t>
            </a:r>
            <a:r>
              <a:rPr lang="en-US" sz="1400">
                <a:solidFill>
                  <a:schemeClr val="dk1"/>
                </a:solidFill>
              </a:rPr>
              <a:t>Bidirectional Auto Regressive</a:t>
            </a:r>
            <a:r>
              <a:rPr lang="en-US" sz="1400">
                <a:solidFill>
                  <a:schemeClr val="dk1"/>
                </a:solidFill>
              </a:rPr>
              <a:t>(BAR) (b)를 제안한다. BAR는 </a:t>
            </a:r>
            <a:r>
              <a:rPr lang="en-US" sz="1400">
                <a:solidFill>
                  <a:schemeClr val="dk1"/>
                </a:solidFill>
              </a:rPr>
              <a:t>auto regressive language generation</a:t>
            </a:r>
            <a:r>
              <a:rPr lang="en-US" sz="1400">
                <a:solidFill>
                  <a:schemeClr val="dk1"/>
                </a:solidFill>
              </a:rPr>
              <a:t>의 </a:t>
            </a:r>
            <a:r>
              <a:rPr lang="en-US" sz="1400">
                <a:solidFill>
                  <a:schemeClr val="dk1"/>
                </a:solidFill>
              </a:rPr>
              <a:t>causal한 </a:t>
            </a:r>
            <a:r>
              <a:rPr lang="en-US" sz="1400">
                <a:solidFill>
                  <a:schemeClr val="dk1"/>
                </a:solidFill>
              </a:rPr>
              <a:t>특성을 보존하면서 </a:t>
            </a:r>
            <a:r>
              <a:rPr lang="en-US" sz="1400">
                <a:solidFill>
                  <a:schemeClr val="dk1"/>
                </a:solidFill>
              </a:rPr>
              <a:t> pre-train</a:t>
            </a:r>
            <a:r>
              <a:rPr lang="en-US" sz="1400">
                <a:solidFill>
                  <a:schemeClr val="dk1"/>
                </a:solidFill>
              </a:rPr>
              <a:t> 중에 </a:t>
            </a:r>
            <a:r>
              <a:rPr lang="en-US" sz="1400">
                <a:solidFill>
                  <a:schemeClr val="dk1"/>
                </a:solidFill>
              </a:rPr>
              <a:t>image feature</a:t>
            </a:r>
            <a:r>
              <a:rPr lang="en-US" sz="1400">
                <a:solidFill>
                  <a:schemeClr val="dk1"/>
                </a:solidFill>
              </a:rPr>
              <a:t>을 language features와 혼합할 수 있도록 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self-attention mask</a:t>
            </a:r>
            <a:r>
              <a:rPr lang="en-US" sz="1400">
                <a:solidFill>
                  <a:schemeClr val="dk1"/>
                </a:solidFill>
              </a:rPr>
              <a:t> M ∈ RS×S, S = N + K + 3은 아래와 같이 0과 음의 무한대로 구성된다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S = N(워드) + K(비전) + 3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21" name="Google Shape;221;g1eeca54a4ec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100" y="1549974"/>
            <a:ext cx="4778701" cy="4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ea47fce49_1_94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227" name="Google Shape;227;g1eea47fce49_1_94"/>
          <p:cNvSpPr txBox="1"/>
          <p:nvPr>
            <p:ph idx="1" type="body"/>
          </p:nvPr>
        </p:nvSpPr>
        <p:spPr>
          <a:xfrm>
            <a:off x="838200" y="1327975"/>
            <a:ext cx="46464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Self-Attention Mask Schemes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self-attention mask는 0과 음의 무한대로 구성된다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 = N(워드) + K(비전) + 3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self-attention 행렬은 식(9)에 따라 vision-language modality의 쿼리 및 핵심 벡터에서 계산되므로, 계산된 self-attention 행렬은 modality type별로 쿼리의 4개 하위 부분과 키 조합으로 나눌 수 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(10) =  vision에서 q와 k의 attention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(11) =  vision에서 q와 language의 k 와의 attention mask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(12) = language에서 q와 vision의 k의 attention mask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(13) =  language에서 q와 k의 주의 attention mask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계산된 attention 값에 음수 무한대를 추가하면 소프트맥스 연산에서 0이 되기 때문에 SA 하위 부분에 대한 주의 마스크 행렬 M을 결합한다.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14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28" name="Google Shape;228;g1eea47fce49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400" y="1386300"/>
            <a:ext cx="42862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eea47fce49_1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401" y="2167350"/>
            <a:ext cx="4286250" cy="53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eea47fce49_1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400" y="2701900"/>
            <a:ext cx="4286250" cy="170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eea47fce49_1_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2400" y="4407175"/>
            <a:ext cx="4286250" cy="1348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eca54a4ec_1_54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237" name="Google Shape;237;g1eeca54a4ec_1_54"/>
          <p:cNvSpPr txBox="1"/>
          <p:nvPr>
            <p:ph idx="1" type="body"/>
          </p:nvPr>
        </p:nvSpPr>
        <p:spPr>
          <a:xfrm>
            <a:off x="838200" y="1327975"/>
            <a:ext cx="46464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Self-Attention Mask Schemes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self-attention mask는 0과 음의 무한대로 구성된다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 = N(워드) + K(비전) + 3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self-attention 행렬은 식(9)에 따라 vision-language modality의 쿼리 및 핵심 벡터에서 계산되므로, 계산된 self-attention 행렬은 modality type별로 쿼리의 4개 하위 부분과 키 조합으로 나눌 수 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(10) =  vision에서 q와 k의 attention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(11) =  vision에서 q와 language의 k 와의 attention mask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(12) = language에서 q와 vision의 k의 attention mask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(13) =  language에서 q와 k의 주의 attention mask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계산된 attention 값에 음수 무한대를 추가하면 소프트맥스 연산에서 0이 되기 때문에 SA 하위 부분에 대한 주의 마스크 행렬 M을 결합한다.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식 14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38" name="Google Shape;238;g1eeca54a4ec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400" y="2701900"/>
            <a:ext cx="4286251" cy="2185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eca54a4ec_1_61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244" name="Google Shape;244;g1eeca54a4ec_1_61"/>
          <p:cNvSpPr txBox="1"/>
          <p:nvPr>
            <p:ph idx="1" type="body"/>
          </p:nvPr>
        </p:nvSpPr>
        <p:spPr>
          <a:xfrm>
            <a:off x="838200" y="1327975"/>
            <a:ext cx="46464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Self-Attention Mask Schemes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BAR attention mask(14)는 식 (13)을 제외한 나머지 가능한 조합의 attention 계산을 가능하게 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attention mask 체계는 autoregressive attention mask를 language  modality에 적용하여 vision과 language modality 간의 joint 임베딩을 향상시키고 VLU, VLG 모두에서 잘 수행한다.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 noncrossing attention masK는 두 modality 간의 상호 작용을 제한하기 때문에 language feature의 시작 부분에 CLS 토큰을 하나 더 추가하여 CLSV와 CLSL을 모두 IRM 사전 훈련 작업에 사용할 수 있다..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45" name="Google Shape;245;g1eeca54a4ec_1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400" y="2701900"/>
            <a:ext cx="4286251" cy="218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eeca54a4ec_1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401" y="2167350"/>
            <a:ext cx="4286250" cy="53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eeca54a4ec_1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400" y="1386300"/>
            <a:ext cx="428625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eca54a4ec_1_82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253" name="Google Shape;253;g1eeca54a4ec_1_82"/>
          <p:cNvSpPr txBox="1"/>
          <p:nvPr>
            <p:ph idx="1" type="body"/>
          </p:nvPr>
        </p:nvSpPr>
        <p:spPr>
          <a:xfrm>
            <a:off x="838200" y="1327975"/>
            <a:ext cx="46464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Self-Attention Mask Schemes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BAR attention mask(14)는 식 (13)을 제외한 나머지 가능한 조합의 attention 계산을 가능하게 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attention mask 체계는 autoregressive attention mask를 language  modality에 적용하여 vision과 language modality 간의 joint 임베딩을 향상시키고 VLU, VLG 모두에서 잘 수행한다.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noncrossing attention masK는 두 modality 간의 상호 작용을 제한하기 때문에 language feature의 시작 부분에 CLS 토큰을 하나 더 추가하여 CLSV와 CLSL을 모두 IRM 사전 훈련 작업에 사용할 수 있다.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54" name="Google Shape;254;g1eeca54a4ec_1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100" y="1549974"/>
            <a:ext cx="4778701" cy="40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ea47fce49_1_89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MATERIALS AND METHODS</a:t>
            </a:r>
            <a:endParaRPr/>
          </a:p>
        </p:txBody>
      </p:sp>
      <p:sp>
        <p:nvSpPr>
          <p:cNvPr id="260" name="Google Shape;260;g1eea47fce49_1_89"/>
          <p:cNvSpPr txBox="1"/>
          <p:nvPr>
            <p:ph idx="1" type="body"/>
          </p:nvPr>
        </p:nvSpPr>
        <p:spPr>
          <a:xfrm>
            <a:off x="838200" y="1327975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>
                <a:solidFill>
                  <a:schemeClr val="dk1"/>
                </a:solidFill>
              </a:rPr>
              <a:t>Self-Attention Mask Schemes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참고: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Causality Masking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https://velog.io/@crosstar1228/NLPTransformer-Attention-is-all-you-need-%EC%83%85%EC%83%85%EC%9D%B4-%ED%8C%8C%ED%97%A4%EC%B9%98%EA%B8%B0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셀프어텐션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https://ratsgo.github.io/nlpbook/docs/language_model/tr_self_attention/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89aca78fbf_0_146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66" name="Google Shape;266;g189aca78fbf_0_146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A.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Analysis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MIMIC-CXR과 Open-I는 별도의 기관에서 수집되었기 때문에 서로 다른 특성을 가질 수 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특히 진단 정보는 서로 다르게 분포될 수 있습니다.따라서 두 데이터 세트 간 진단 레이블 분포의 차이를 분석하기 위해 Chexpert 레이블러 결과에서 획득한 양의 레이블을 비교했다.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전반적으로 약간의 불균형이 관찰되었다 MIMIC-CXR에서 클래스 비율은 13.39%(support devices)에서 1.2%(pneumonia와 pleur, alother))까지 다양했다.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MIMIC-CXR에 비해 Open-I에서 최대 등급 비율이 28.8%(기타 및 심혈관계), 최소 1.07%(지원 장치)로 심각한 불균형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Open-I가 데이터 볼륨뿐만 아니라 임상 특성 측면에서도 MIMIC-CXR과 다르다는 것을 보여준다.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따라서,Open-I에서 MIMIC-CXR-사전 훈련된 모델을 평가하는 것이 모델의 일반화 능력을 테스트하기 위한 적절한 설정이라고 믿는다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eca54a4ec_1_97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72" name="Google Shape;272;g1eeca54a4ec_1_97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A. Dataset Analysis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전체 데이터 세트에 대한 진단 레이블의 분포를 비교. 두 데이터 세트의 척도가 다르기 때문에 각 레이블은 전체 데이터 세트에 대한 백분율로 표시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1eeca54a4ec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788" y="2465550"/>
            <a:ext cx="7284424" cy="31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3368c9137_1_60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79" name="Google Shape;279;g203368c9137_1_60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B. Implementation details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ImageNet에서 pre-train된 ResNet-50을 visual feature extractor로 사용한다.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이미지 크기는 (512x512x3)이며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ResNet-50의 마지막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맵(16x16x2048)은 spatial 차원에서 flatten하고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pre-train때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는 180개의 visual feature(180x2048)을 랜덤 샘플링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반면 모든 다운스트림 작업에 모든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(256x2048)을 사용한다.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token을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임베딩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하기위해 판독문의 각 문장의 최대 임베딩 크기를 고려하여 길이가 253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으로 자르거나 패딩한다.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 임베딩을 위해 12개의 트랜스포머 계층으로 구성된 BERT 기반 아키텍처를 채택한다.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각 레이어에는 12개의 attention heads, 768 임베딩 hidden size 및 0.1의 drop out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backbone 및 Transformer에 대한 learning rate 1e-5 설정이 있는 AdamW 최적화 도구를 채택한다.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모델은 batch size 128 및 50 epochs 의 RTX-3090 GPU 8개에서 훈련되었다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9aca78fbf_0_6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g189aca78fbf_0_6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radiographic images 및 관련 free-text description(예: Chest X-rays 와radiology report)을 사용하는 VL(Vision-Language) multi-modal연구는 의료 정보학에서 가장 중요하고 흥미로운 작업 중 하나이다.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각 VL(Vision-Language) 양식은 연구자에게 서로 다른 표현을 제공하지만 이미지와 판독문에는 상호 도움이 되는 의미 정보가 포함되어 있다. 따라서 VL multi-modal 연구의 발전은 diagnosis classification, report generation과 같은 다양한 작업에 대한 자동화된 지원을 제공함으로써 임상 치료의 품질을 향상시키는 데 도움이 될 수 있다.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그러나 높은 차원성, 이질성 및 체계적 편향으로 인해 공동 표현을 학습하기 위해 이미지와 임상 판독문를 모두 처리하는 것은 상당한 기술적 과제를 제기한다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3368c9137_1_65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85" name="Google Shape;285;g203368c9137_1_65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 Diagnosis Classification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이미지 판독문 쌍에 대해, Chexpert 라벨러에 의해 판독문에서 추출된 positive 라벨을 Diagnosis 라벨로 사용한다.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단일 쌍은 최대 14개의 진단 레이블을 가질 수 있으므로(즉, multi-label classification) CLS 위에 14개의 linear heads 를 사용하고 binary cross entropy loss을 사용하여 모델을 fine-tune한다.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 average AUROC 및 F1 점수로 평가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eca54a4ec_1_140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91" name="Google Shape;291;g1eeca54a4ec_1_140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 Diagnosis Classification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1eeca54a4ec_1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85" y="2644638"/>
            <a:ext cx="9461826" cy="22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eca54a4ec_1_199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298" name="Google Shape;298;g1eeca54a4ec_1_199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 Medical Image-Report Retrieval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image-to-report (I2R) 검색은 모델이 이미지가 주어진 대규모 판독문에서 가장 관련성이 높은 보고서를 검색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Report-to-Image(R2I) 검색의 경우 그 반대이다.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제공되면 원래 일치하는 판독문과 동일한 Cexpert 진단 레이블이 포함된 리포트는 이미지 판독문 쌍으로 간주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최종 multi-modal representation CLS는 주어진 쌍을 분류하기 위해 이진 분류기의 입력으로 사용된다.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inference 시, 각 시행에서 모델은 100개의 이미지 판독문 쌍이 주어지며, 가능한 한 positive 쌍의 순위를 매기기 위해 예측된 점수를 사용해야 한다. 평가 지표는 Hit@K, Recall@K, Precision@K(K = 5) 및 mean reciprocal rank(MRR)입니다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eca54a4ec_1_146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04" name="Google Shape;304;g1eeca54a4ec_1_146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 Medical Image-Report Retrieval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1eeca54a4ec_1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560" y="2188848"/>
            <a:ext cx="9480874" cy="37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eb1f6f694_0_12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11" name="Google Shape;311;g1eeb1f6f694_0_12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 Medical Visual Question Answering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VQA-RAD(Visual Question Answering in Radiology) 데이터 세트에서 VQA를 수행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315개의 이미지(1104개의 두부 CT 또는 MRI, 107개 흉부 X선 및 104개 복부 CT))에 대한 3,515개의 질문-답변 쌍이 포함되어 있다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모델은 흉부 X선 이미지에 대해 사전 훈련을 받았기 때문에, VQA-RAD는 사전 훈련된 모델이 단일 이미지 도메인을 넘어 일반화될 수 있는지 여부를 연구할 수 기회를 제공한다.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이미지와 free-text question이 주어지면, final representation CLS을 이용 one-hot encoding 답변을 예측한다 (가능한 모든 응답은 단일 토큰으로 처리됨).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성능은 VQA-RAD 논문에 따라 closed questions (예/아니오 등의 짧은 형식의 답변)과 open-ended questions(즉, 긴 형식의 답변)에 대해 별도로 평가되었다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eca54a4ec_1_169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17" name="Google Shape;317;g1eeca54a4ec_1_169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 Medical Visual Question Answering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1eeca54a4ec_1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88" y="2436725"/>
            <a:ext cx="10548225" cy="300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eca54a4ec_1_160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24" name="Google Shape;324;g1eeca54a4ec_1_160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 Radiology Report Generation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fine-tuning process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는 모든 모델에 대해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self-attention mask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를 S2S로 수정한다는 점을 제외하고 Masked Language Modeling(MLM) 사전 훈련 작업과 동일.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inference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시, MASK 토큰을 순차적으로 복구하여 판독문을 생성할 수 있다.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features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다음에 단일 MASK 토큰이 오면 모델은 첫 번째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language token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예측할 수 있다. 그런 다음 첫 번째 MASK를 샘플링된 토큰으로 대체하고 새 MASK 토큰이 추가됩니다. 이 과정을 SEP 토큰을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 sign으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 예측할 때까지 반복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성능은  Clinical efficacy(임상 효과),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Perplexity(복잡성)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 BLEU(Bilingual Evaluation Understudy) 점수의 세 가지 메트릭으로 측정된다.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임상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효과는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원래 보고서와 생성된 보고서 모두에 Chexpert 라벨을 적용하여 얻는다. 추출된 레이블을 기반으로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accuracy, precision, recall, 그리고 F1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계산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복잡성은 모델의 언어적 유창성을 평가하고 임상 효과는 모델이 주어진 이미지의 의미를 포착할 수 있는지 평가하는 데 사용된다.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또한 생성된 판독문이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보고서와 얼마나 유사한지 평가하기 위해 4그램 BLEU 점수를 계산한다.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eca54a4ec_1_192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30" name="Google Shape;330;g1eeca54a4ec_1_192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 Radiology Report Generation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g1eeca54a4ec_1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11" y="2282000"/>
            <a:ext cx="9899574" cy="34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03368c9137_1_70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37" name="Google Shape;337;g203368c9137_1_70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D.  Downtream Task Result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MedViLL은 서로 다른 attention masks 로 훈련된 네 가지 사전 훈련 모델과 비교. 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두 가지 기준을 더 포함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MedViLL과 동일한 모델 아키텍처를 pre-train 없이 각 다운스트림 작업에서 Fine-tuning Only.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 CNN &amp; Transformer, 이미지 인코딩에만 CNN 사용, 판독문 인코딩에는 Transformer 모듈(MedViLL과 동일한 크기)을 사용, 각    출력은 다운스트림 작업에 사용, CNN &amp; Transformer도 pre-train하지 않는다.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모든 작업에 대해 30개의 무작위 multiple-bootstrap 실험을 수행하고 평균 성능과 표준 편차를 보고한다.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델에 대해 얻은 다양한 메트릭의 평균 값을 기반으로 중요도 값 0.05로 독립적인 t-테스트를 수행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요약하면, MedViLL은 다음과 같이 최고 또는 차선의 성능을 달성했습니다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VLU 및 VLG 작업의 다양한 기준 모델로 통계적 유의성을 분석한다.또한 MedViLL은 도메인 외부 평가에서 대부분의 모델을 능가하여 우수한 일반화 능력을 보여준다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eca54a4ec_1_216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43" name="Google Shape;343;g1eeca54a4ec_1_216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 Diagnosis Classification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1eeca54a4ec_1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85" y="2644638"/>
            <a:ext cx="9461826" cy="22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45781fbfa_0_37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7" name="Google Shape;97;g1145781fbfa_0_37"/>
          <p:cNvSpPr txBox="1"/>
          <p:nvPr>
            <p:ph idx="1" type="body"/>
          </p:nvPr>
        </p:nvSpPr>
        <p:spPr>
          <a:xfrm>
            <a:off x="838200" y="1341450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VL 멀티모달 학습의 개발은 최근 딥 러닝 영역에서 BERT 기반 아키텍처를 확장함으로써 엄청난 발전을 이루었다.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그러나 사전 훈련된 모델을 사용하는 광범위한 다운스트림 작업에 대해 상당한 개선이 보고되었음에도 불구하고, 대부분의 이전 연구는 VLU(</a:t>
            </a:r>
            <a:r>
              <a:rPr lang="en-US" sz="1400">
                <a:solidFill>
                  <a:schemeClr val="dk1"/>
                </a:solidFill>
              </a:rPr>
              <a:t>Vision Language Understanding</a:t>
            </a:r>
            <a:r>
              <a:rPr lang="en-US" sz="1400">
                <a:solidFill>
                  <a:schemeClr val="dk1"/>
                </a:solidFill>
              </a:rPr>
              <a:t>) 작업 또는 VLG (</a:t>
            </a:r>
            <a:r>
              <a:rPr lang="en-US" sz="1400">
                <a:solidFill>
                  <a:schemeClr val="dk1"/>
                </a:solidFill>
              </a:rPr>
              <a:t>Vision Language Generation</a:t>
            </a:r>
            <a:r>
              <a:rPr lang="en-US" sz="1400">
                <a:solidFill>
                  <a:schemeClr val="dk1"/>
                </a:solidFill>
              </a:rPr>
              <a:t>) 작업 하나 중점을 두었으며, 이는 VLU와 VLG 모두에 대해 의미 있는 표현을 동시에 학습하는 어려운 특성을 시사했다.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VL multi-modal pre-training은 최근 몇 년 동안 의심할 여지 없이 상당한 진전을 보였지만, 주로 일반 도메인(예: MS-COCO 사용)의 맥락에서 개발되었다.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VL </a:t>
            </a:r>
            <a:r>
              <a:rPr lang="en-US" sz="1400">
                <a:solidFill>
                  <a:schemeClr val="dk1"/>
                </a:solidFill>
              </a:rPr>
              <a:t>multi-modal pre-training</a:t>
            </a:r>
            <a:r>
              <a:rPr lang="en-US" sz="1400">
                <a:solidFill>
                  <a:schemeClr val="dk1"/>
                </a:solidFill>
              </a:rPr>
              <a:t>은 진단 정확도 향상, 보고서 자동 생성 또는 의사의 질문에 답변하는 등 의료 분야에서 널리 사용될 수 있는 큰 잠재력을 가지고 있다.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eca54a4ec_1_222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50" name="Google Shape;350;g1eeca54a4ec_1_222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 Medical Image-Report Retrieval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1eeca54a4ec_1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560" y="2188848"/>
            <a:ext cx="9480874" cy="37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eca54a4ec_1_228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57" name="Google Shape;357;g1eeca54a4ec_1_228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 Medical Visual Question Answering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g1eeca54a4ec_1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88" y="2436725"/>
            <a:ext cx="10548225" cy="300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eca54a4ec_1_234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64" name="Google Shape;364;g1eeca54a4ec_1_234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C. Task-specific Downstream Model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 Radiology Report Generation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1eeca54a4ec_1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11" y="2282000"/>
            <a:ext cx="9899574" cy="34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03368c9137_1_75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71" name="Google Shape;371;g203368c9137_1_75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E. Qualitative results and analysis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우리는 MedViLL(a)에서 추출한 주의 영역을 시각화한다. 또한 생성된 리포트를 동일한 흉부 X선 영상에 대한 원본 리포트와 비교합니다(b)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72" name="Google Shape;372;g203368c9137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400" y="2217875"/>
            <a:ext cx="7727200" cy="386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eca54a4ec_1_240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78" name="Google Shape;378;g1eeca54a4ec_1_240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E. Qualitative results and analysis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생성된 보고서는 VATS의 일부인 절제술과 비위관 제거를 설명한다.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이는 BLEU 점수가 특히 의료 영역에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보고서 생성을 평가하는 데 적합한 척도가 아님을 나타낸다.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(i.e.  “ET  tube”,  “NG  tube”)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(i.e.  “endotracheal  tube”,“nasogastric tube”)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79" name="Google Shape;379;g1eeca54a4ec_1_240"/>
          <p:cNvPicPr preferRelativeResize="0"/>
          <p:nvPr/>
        </p:nvPicPr>
        <p:blipFill rotWithShape="1">
          <a:blip r:embed="rId3">
            <a:alphaModFix/>
          </a:blip>
          <a:srcRect b="0" l="50401" r="0" t="0"/>
          <a:stretch/>
        </p:blipFill>
        <p:spPr>
          <a:xfrm>
            <a:off x="6126950" y="2217875"/>
            <a:ext cx="3832650" cy="38699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eeca54a4ec_1_240"/>
          <p:cNvSpPr/>
          <p:nvPr/>
        </p:nvSpPr>
        <p:spPr>
          <a:xfrm>
            <a:off x="2262800" y="2758875"/>
            <a:ext cx="34800" cy="30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eeca54a4ec_1_240"/>
          <p:cNvSpPr/>
          <p:nvPr/>
        </p:nvSpPr>
        <p:spPr>
          <a:xfrm>
            <a:off x="3511775" y="2758875"/>
            <a:ext cx="34800" cy="30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eca54a4ec_1_252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RESULTS AND DISCUSSION</a:t>
            </a:r>
            <a:endParaRPr/>
          </a:p>
        </p:txBody>
      </p:sp>
      <p:sp>
        <p:nvSpPr>
          <p:cNvPr id="387" name="Google Shape;387;g1eeca54a4ec_1_252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E. Qualitative results and analysis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판독문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또는 이미지를 쿼리로 지정하면 검색된 이미지 또는 보고서를 (a)와 (b)에 각각 표시한다.(a)에서, 주어진 보고서는 Cexpert 라벨러에 의해 진단 라벨 Lung Opacity(파란색), Envidated Cardiomediastinum(녹색) 및 Support Devices(오렌지색)로 주석이 달렸다. 상위 3개 이미지는 또한 지정된 쿼리와 동일한 레이블을 포함하는 반면, 마지막 이미지(순위 214)는 지정된 쿼리와 관련이 없다. (B)에서 상위 3개 리포트에는 Cexpert 레이블, Lung Opacity(녹색) 및 Cardiomegaly(파란색)에서 인식하는 동일한 레이블도 포함됩니다. 마지막 보고서(순위 308)에는 레이블이 없으며 지정된 쿼리 이미지와 관련이 없습니다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88" name="Google Shape;388;g1eeca54a4ec_1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798" y="2864123"/>
            <a:ext cx="9486401" cy="31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89aca78fbf_0_182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94" name="Google Shape;394;g189aca78fbf_0_182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1400">
                <a:solidFill>
                  <a:schemeClr val="dk1"/>
                </a:solidFill>
              </a:rPr>
              <a:t> VLU VLG의 여러 다운스트림 작업에 유연하게 적응하기 위해 새로운 self-attention 을 사용하는 multi-modal pre-training model인 MedViLL을 제안한다.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1400">
                <a:solidFill>
                  <a:schemeClr val="dk1"/>
                </a:solidFill>
              </a:rPr>
              <a:t>3개의  radiographic 이미지 판독문 데이터 세트를 사용하여 4개의 다운스트림 작업 모두에 대해 MedViLL을 통계적이고 엄격하게 평가함으로써 작업별 아키텍처를 포함한 다양한 기준선에 대해 MedViLL의 우수한 성능을 경험적으로 입증했다. 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1400">
                <a:solidFill>
                  <a:schemeClr val="dk1"/>
                </a:solidFill>
              </a:rPr>
              <a:t>MedViLL의 인상적인 성능에도 불구하고, 이것은 medical 영역에서 vision-language representation learning의 시작일 뿐이며, 우리는 이러한 접근 방식을 시간이 지남에 따라 multi-view Chest X-ray 연구 또는 일련의 연구와 같은 더 다양한 설정으로 확장할 계획이다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eeb1f6f694_0_37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400" name="Google Shape;400;g1eeb1f6f694_0_37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https://arxiv.org/pdf/2105.11333.pdf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eb1f6f694_0_75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3" name="Google Shape;103;g1eeb1f6f694_0_75"/>
          <p:cNvSpPr txBox="1"/>
          <p:nvPr>
            <p:ph idx="1" type="body"/>
          </p:nvPr>
        </p:nvSpPr>
        <p:spPr>
          <a:xfrm>
            <a:off x="838200" y="1341450"/>
            <a:ext cx="51495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본 논문에서는 의학 영역에서 </a:t>
            </a:r>
            <a:r>
              <a:rPr lang="en-US" sz="1400">
                <a:solidFill>
                  <a:schemeClr val="dk1"/>
                </a:solidFill>
              </a:rPr>
              <a:t>joint representations of vision and language를</a:t>
            </a:r>
            <a:r>
              <a:rPr lang="en-US" sz="1400">
                <a:solidFill>
                  <a:schemeClr val="dk1"/>
                </a:solidFill>
              </a:rPr>
              <a:t> 학습할 수 있는 모델을 개발하는 것을 목표로 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이 논문의 주요 </a:t>
            </a:r>
            <a:r>
              <a:rPr lang="en-US" sz="1400">
                <a:solidFill>
                  <a:schemeClr val="dk1"/>
                </a:solidFill>
              </a:rPr>
              <a:t>contributions은 </a:t>
            </a:r>
            <a:r>
              <a:rPr lang="en-US" sz="1400">
                <a:solidFill>
                  <a:schemeClr val="dk1"/>
                </a:solidFill>
              </a:rPr>
              <a:t>다음과 같이 요약될 수 있다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</a:rPr>
              <a:t>우리는 새로운 </a:t>
            </a:r>
            <a:r>
              <a:rPr lang="en-US" sz="1400">
                <a:solidFill>
                  <a:schemeClr val="dk1"/>
                </a:solidFill>
              </a:rPr>
              <a:t>self-attention scheme</a:t>
            </a:r>
            <a:r>
              <a:rPr lang="en-US" sz="1400">
                <a:solidFill>
                  <a:schemeClr val="dk1"/>
                </a:solidFill>
              </a:rPr>
              <a:t>를 가진 의료 이미지와 판독문의 </a:t>
            </a:r>
            <a:r>
              <a:rPr lang="en-US" sz="1400">
                <a:solidFill>
                  <a:schemeClr val="dk1"/>
                </a:solidFill>
              </a:rPr>
              <a:t>multi-modal pre-training model</a:t>
            </a:r>
            <a:r>
              <a:rPr lang="en-US" sz="1400">
                <a:solidFill>
                  <a:schemeClr val="dk1"/>
                </a:solidFill>
              </a:rPr>
              <a:t>인 MedViLL(MedVision Language Learner)을 제안한다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</a:rPr>
              <a:t>진단 분류(diagnosis classification), 의료 이미지 판독문 검색, 의료 Visual Question Answering(VQA) 및 판독문 생성</a:t>
            </a:r>
            <a:r>
              <a:rPr lang="en-US" sz="1400">
                <a:solidFill>
                  <a:schemeClr val="dk1"/>
                </a:solidFill>
              </a:rPr>
              <a:t>을 포함하여 광범위한 VLU 및 </a:t>
            </a:r>
            <a:r>
              <a:rPr lang="en-US" sz="1400">
                <a:solidFill>
                  <a:schemeClr val="dk1"/>
                </a:solidFill>
              </a:rPr>
              <a:t>VLG</a:t>
            </a:r>
            <a:r>
              <a:rPr lang="en-US" sz="1400">
                <a:solidFill>
                  <a:schemeClr val="dk1"/>
                </a:solidFill>
              </a:rPr>
              <a:t> 다운스트림 작업에 대한 자세한 추가 연구를 통해 접근 방식의 효과를 입증한다.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</a:rPr>
              <a:t>두 개의 다른 </a:t>
            </a:r>
            <a:r>
              <a:rPr lang="en-US" sz="1400">
                <a:solidFill>
                  <a:schemeClr val="dk1"/>
                </a:solidFill>
              </a:rPr>
              <a:t>Chest X-ray datasets(MIMIC-CXR, Open-I)</a:t>
            </a:r>
            <a:r>
              <a:rPr lang="en-US" sz="1400">
                <a:solidFill>
                  <a:schemeClr val="dk1"/>
                </a:solidFill>
              </a:rPr>
              <a:t>를 사용하여 </a:t>
            </a:r>
            <a:r>
              <a:rPr lang="en-US" sz="1400">
                <a:solidFill>
                  <a:schemeClr val="dk1"/>
                </a:solidFill>
              </a:rPr>
              <a:t> transfer  learning </a:t>
            </a:r>
            <a:r>
              <a:rPr lang="en-US" sz="1400">
                <a:solidFill>
                  <a:schemeClr val="dk1"/>
                </a:solidFill>
              </a:rPr>
              <a:t>에서 일반화 능력을 입증한다. 여기서 우리는 한 데이터 세트(</a:t>
            </a:r>
            <a:r>
              <a:rPr lang="en-US" sz="1400">
                <a:solidFill>
                  <a:schemeClr val="dk1"/>
                </a:solidFill>
              </a:rPr>
              <a:t>MIMIC-CXR</a:t>
            </a:r>
            <a:r>
              <a:rPr lang="en-US" sz="1400">
                <a:solidFill>
                  <a:schemeClr val="dk1"/>
                </a:solidFill>
              </a:rPr>
              <a:t>)에서 모델을 사전 훈련하고 다른 데이터 세트(</a:t>
            </a:r>
            <a:r>
              <a:rPr lang="en-US" sz="1400">
                <a:solidFill>
                  <a:schemeClr val="dk1"/>
                </a:solidFill>
              </a:rPr>
              <a:t>Open-I</a:t>
            </a:r>
            <a:r>
              <a:rPr lang="en-US" sz="1400">
                <a:solidFill>
                  <a:schemeClr val="dk1"/>
                </a:solidFill>
              </a:rPr>
              <a:t>)에서 다양한 다운스트림 작업을 수행한다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solidFill>
                  <a:schemeClr val="dk1"/>
                </a:solidFill>
              </a:rPr>
              <a:t>우리가 아는 한, 이것은 의료 영역에서 통합된 VL pre-train model로 VLU와 VLG 작업을 모두 수행하는 첫 번째이다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4" name="Google Shape;104;g1eeb1f6f694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325" y="1341450"/>
            <a:ext cx="5913699" cy="48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a15238e22_0_13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10" name="Google Shape;110;g11a15238e22_0_13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A. </a:t>
            </a:r>
            <a:r>
              <a:rPr lang="en-US" sz="1400">
                <a:solidFill>
                  <a:schemeClr val="dk1"/>
                </a:solidFill>
              </a:rPr>
              <a:t>Radiology Practices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의사는 방사선 이미지와 환자 이력을 기반으로 다양한 소견을 식별한 다음 이러한 소견과 전체적인 인상을 임상 보고서에 </a:t>
            </a:r>
            <a:r>
              <a:rPr b="1" lang="en-US" sz="1400">
                <a:solidFill>
                  <a:schemeClr val="dk1"/>
                </a:solidFill>
              </a:rPr>
              <a:t>요약</a:t>
            </a:r>
            <a:r>
              <a:rPr lang="en-US" sz="1400">
                <a:solidFill>
                  <a:schemeClr val="dk1"/>
                </a:solidFill>
              </a:rPr>
              <a:t>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진단은 임상 소견에 대해 긍정적, 부정적 또는 불확실한 것으로 설명되며, 여기에는 소견의 세부 위치와 심각도가 포함된다. 이러한 임상 보고서는 현재 임상 환경에서 의사소통하기 위한 표준 방법으로 사용되고 있다.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vision and language data의 조합은 image annotation과 판독문 생성 모두에서 모델 성능을 더욱 향상시키는 데 도움이 된다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5F9F"/>
              </a:buClr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eb1f6f694_0_96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16" name="Google Shape;116;g1eeb1f6f694_0_96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B. </a:t>
            </a:r>
            <a:r>
              <a:rPr lang="en-US" sz="1400">
                <a:solidFill>
                  <a:schemeClr val="dk1"/>
                </a:solidFill>
              </a:rPr>
              <a:t>VL Multimodal Researches in the Medical Domain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다양한 모델이 점진적으로 개발되었지만 </a:t>
            </a:r>
            <a:r>
              <a:rPr lang="en-US" sz="1400">
                <a:solidFill>
                  <a:schemeClr val="dk1"/>
                </a:solidFill>
              </a:rPr>
              <a:t>의료 영역에서는 </a:t>
            </a:r>
            <a:r>
              <a:rPr lang="en-US" sz="1400">
                <a:solidFill>
                  <a:schemeClr val="dk1"/>
                </a:solidFill>
              </a:rPr>
              <a:t>CNN-RNN 기반 모델이 VL </a:t>
            </a:r>
            <a:r>
              <a:rPr lang="en-US" sz="1400">
                <a:solidFill>
                  <a:schemeClr val="dk1"/>
                </a:solidFill>
              </a:rPr>
              <a:t>multi-modal task</a:t>
            </a:r>
            <a:r>
              <a:rPr lang="en-US" sz="1400">
                <a:solidFill>
                  <a:schemeClr val="dk1"/>
                </a:solidFill>
              </a:rPr>
              <a:t>에서 지배적이며, 이러한 모델은 주로 VLU 또는 VLG 작업의 작업별 방법을 위해 설계되었다.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TieNet은 ChestXray14 데이터 세트를 사용하여 VLU(예: 진단 분류) 및 VLG(예: 판독문 생성) 작업에 대한 이미지 보고서 주</a:t>
            </a:r>
            <a:r>
              <a:rPr lang="en-US" sz="1400">
                <a:solidFill>
                  <a:schemeClr val="dk1"/>
                </a:solidFill>
              </a:rPr>
              <a:t>attention mechanism </a:t>
            </a:r>
            <a:r>
              <a:rPr lang="en-US" sz="1400">
                <a:solidFill>
                  <a:schemeClr val="dk1"/>
                </a:solidFill>
              </a:rPr>
              <a:t>을 갖춘 선구적인 CNN-RNN 모델이다.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가장 최근의 연구도 VLU 또는 VLG 작업에만 초점을 맞추고 있다. </a:t>
            </a:r>
            <a:endParaRPr sz="140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5F9F"/>
              </a:buClr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3368c9137_1_4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22" name="Google Shape;122;g203368c9137_1_4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C. </a:t>
            </a:r>
            <a:r>
              <a:rPr lang="en-US" sz="1400">
                <a:solidFill>
                  <a:schemeClr val="dk1"/>
                </a:solidFill>
              </a:rPr>
              <a:t>VL Multimodal Researches in the General Domain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VL multimodality에 대한 더 나은 이해를 위해, 최근 general domain 에서 많은 연구가 제안되었다.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우리의 접근 방식과 가장 관련이 있는 세 가지 구성 요소, 즉 입력 임베딩 스트림, 시각적 기능 임베딩 및 다운스트림 작업에 중점을 둔다.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</a:rPr>
              <a:t>Input Embedding Stream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기존 모델은 다운스트림 작업 성능에서 근소한 차이가 있는 single 또는 two-stream 아키텍처를 기반으로 두 그룹으로 나눌 수 있다.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two-stream아키텍처는 더 많은 parameters를 가지고 있는 반면, single stream 아키텍처는 parameters를 공유하고 스택을 처리함으로써 두 양식 간의 초기 상호작용을 허용한다. 아키텍처의 단순성과 시간/공간 효율성을 위해 single stream아키텍처로 모델을 설계한다.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5F9F"/>
              </a:buClr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eb1f6f694_0_114"/>
          <p:cNvSpPr txBox="1"/>
          <p:nvPr>
            <p:ph type="title"/>
          </p:nvPr>
        </p:nvSpPr>
        <p:spPr>
          <a:xfrm>
            <a:off x="838200" y="2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128" name="Google Shape;128;g1eeb1f6f694_0_114"/>
          <p:cNvSpPr txBox="1"/>
          <p:nvPr>
            <p:ph idx="1" type="body"/>
          </p:nvPr>
        </p:nvSpPr>
        <p:spPr>
          <a:xfrm>
            <a:off x="838200" y="1341438"/>
            <a:ext cx="10515600" cy="4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 C. VL Multimodal Researches in the General Domain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2.	Visual Feature Embedding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최근 연구의 대부분은 영역 기반 시각적 입력을 추출하기 위해 pre-trained  object  detectors를 활용하는 것에서 영감을 받지만  </a:t>
            </a:r>
            <a:r>
              <a:rPr lang="en-US" sz="1400">
                <a:solidFill>
                  <a:schemeClr val="dk1"/>
                </a:solidFill>
              </a:rPr>
              <a:t>이 </a:t>
            </a:r>
            <a:r>
              <a:rPr lang="en-US" sz="1400">
                <a:solidFill>
                  <a:schemeClr val="dk1"/>
                </a:solidFill>
              </a:rPr>
              <a:t>접근 방식은 language understanding에 대한 정보 격차가 발생한다.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</a:rPr>
              <a:t>픽셀 BERT는 시각적 특징 학습의 견고성을 향상시키고 과적합을 방지하기 위해  random pixel sampling이 있는 CNN 기반 시각적 인코더를 제안한다. 의료 영역에서 영역 기반 기능을 추출하는 데 적용 가능한 기성 객체 탐지기 모델이 없으므로 CNN 기반 시각적 기능 임베딩을 채택한다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5F9F"/>
              </a:buClr>
              <a:buSzPts val="2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따뜻한 파란색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2019-10-28T06:23:52Z</dcterms:created>
  <dc:creator>medicalart@ajou.ac.kr</dc:creator>
</cp:coreProperties>
</file>